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50306-9FC5-45D0-A89C-D2392AE9809F}" v="5" dt="2022-03-08T20:09:29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9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D5BA7-9726-498B-A6A8-EC97B8721542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BA23E2-391A-42B0-A63A-44C6C0F275A1}">
      <dgm:prSet/>
      <dgm:spPr/>
      <dgm:t>
        <a:bodyPr/>
        <a:lstStyle/>
        <a:p>
          <a:pPr>
            <a:defRPr b="1"/>
          </a:pPr>
          <a:r>
            <a:rPr lang="en-US"/>
            <a:t>28 Feb. 2022</a:t>
          </a:r>
        </a:p>
      </dgm:t>
    </dgm:pt>
    <dgm:pt modelId="{EFA37A71-46A4-416F-AAD3-B777D89A5625}" type="parTrans" cxnId="{D1BA356E-83F7-4302-A2D4-E8C88A4DA887}">
      <dgm:prSet/>
      <dgm:spPr/>
      <dgm:t>
        <a:bodyPr/>
        <a:lstStyle/>
        <a:p>
          <a:endParaRPr lang="en-US"/>
        </a:p>
      </dgm:t>
    </dgm:pt>
    <dgm:pt modelId="{B1B647C3-5207-40E5-B198-FB03A2EF3A5D}" type="sibTrans" cxnId="{D1BA356E-83F7-4302-A2D4-E8C88A4DA887}">
      <dgm:prSet/>
      <dgm:spPr/>
      <dgm:t>
        <a:bodyPr/>
        <a:lstStyle/>
        <a:p>
          <a:endParaRPr lang="en-US"/>
        </a:p>
      </dgm:t>
    </dgm:pt>
    <dgm:pt modelId="{52899511-4AD6-4FAF-92E9-E9DE9E228542}">
      <dgm:prSet/>
      <dgm:spPr/>
      <dgm:t>
        <a:bodyPr/>
        <a:lstStyle/>
        <a:p>
          <a:r>
            <a:rPr lang="en-US"/>
            <a:t>Town of LaFayette closed on the parcel</a:t>
          </a:r>
        </a:p>
      </dgm:t>
    </dgm:pt>
    <dgm:pt modelId="{7F916661-42A7-4EF5-A052-5B8828DDB2A9}" type="parTrans" cxnId="{57D69B9A-C067-416F-A866-A61236B7BA93}">
      <dgm:prSet/>
      <dgm:spPr/>
      <dgm:t>
        <a:bodyPr/>
        <a:lstStyle/>
        <a:p>
          <a:endParaRPr lang="en-US"/>
        </a:p>
      </dgm:t>
    </dgm:pt>
    <dgm:pt modelId="{1CF6B8A2-5E97-44E8-8F4A-35EB0268E6E7}" type="sibTrans" cxnId="{57D69B9A-C067-416F-A866-A61236B7BA93}">
      <dgm:prSet/>
      <dgm:spPr/>
      <dgm:t>
        <a:bodyPr/>
        <a:lstStyle/>
        <a:p>
          <a:endParaRPr lang="en-US"/>
        </a:p>
      </dgm:t>
    </dgm:pt>
    <dgm:pt modelId="{8BC0CD6C-D875-4F3A-B316-2C12F61C7C85}">
      <dgm:prSet/>
      <dgm:spPr/>
      <dgm:t>
        <a:bodyPr/>
        <a:lstStyle/>
        <a:p>
          <a:pPr>
            <a:defRPr b="1"/>
          </a:pPr>
          <a:r>
            <a:rPr lang="en-US"/>
            <a:t>10 Mar. 2022</a:t>
          </a:r>
        </a:p>
      </dgm:t>
    </dgm:pt>
    <dgm:pt modelId="{57B45BDA-12F1-4F2A-B3EE-5DF3941F79CE}" type="parTrans" cxnId="{F2670F1F-FF42-47E0-97B2-F1CF11B578C0}">
      <dgm:prSet/>
      <dgm:spPr/>
      <dgm:t>
        <a:bodyPr/>
        <a:lstStyle/>
        <a:p>
          <a:endParaRPr lang="en-US"/>
        </a:p>
      </dgm:t>
    </dgm:pt>
    <dgm:pt modelId="{299DEF1F-8C11-4369-8F0C-AB2AD0B96CD6}" type="sibTrans" cxnId="{F2670F1F-FF42-47E0-97B2-F1CF11B578C0}">
      <dgm:prSet/>
      <dgm:spPr/>
      <dgm:t>
        <a:bodyPr/>
        <a:lstStyle/>
        <a:p>
          <a:endParaRPr lang="en-US"/>
        </a:p>
      </dgm:t>
    </dgm:pt>
    <dgm:pt modelId="{FAE54C8E-8268-420E-9A0A-5B8F99C17792}">
      <dgm:prSet/>
      <dgm:spPr/>
      <dgm:t>
        <a:bodyPr/>
        <a:lstStyle/>
        <a:p>
          <a:r>
            <a:rPr lang="en-US"/>
            <a:t>Town of LaFayette will close on Millette Parcel</a:t>
          </a:r>
        </a:p>
      </dgm:t>
    </dgm:pt>
    <dgm:pt modelId="{16F08FA7-07FC-4C0F-83F9-FAA16DA5CF0D}" type="parTrans" cxnId="{A25284CA-051A-4021-A504-EDBC16429348}">
      <dgm:prSet/>
      <dgm:spPr/>
      <dgm:t>
        <a:bodyPr/>
        <a:lstStyle/>
        <a:p>
          <a:endParaRPr lang="en-US"/>
        </a:p>
      </dgm:t>
    </dgm:pt>
    <dgm:pt modelId="{4961A761-8D12-4950-B920-8B915542B328}" type="sibTrans" cxnId="{A25284CA-051A-4021-A504-EDBC16429348}">
      <dgm:prSet/>
      <dgm:spPr/>
      <dgm:t>
        <a:bodyPr/>
        <a:lstStyle/>
        <a:p>
          <a:endParaRPr lang="en-US"/>
        </a:p>
      </dgm:t>
    </dgm:pt>
    <dgm:pt modelId="{D1E2244F-49EB-409C-9C6A-6D92038246D7}" type="pres">
      <dgm:prSet presAssocID="{537D5BA7-9726-498B-A6A8-EC97B8721542}" presName="root" presStyleCnt="0">
        <dgm:presLayoutVars>
          <dgm:chMax/>
          <dgm:chPref/>
          <dgm:animLvl val="lvl"/>
        </dgm:presLayoutVars>
      </dgm:prSet>
      <dgm:spPr/>
    </dgm:pt>
    <dgm:pt modelId="{65D364F4-0CEC-44E6-9B43-69C5A72565F3}" type="pres">
      <dgm:prSet presAssocID="{537D5BA7-9726-498B-A6A8-EC97B8721542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0CED6AB7-4ED8-4924-B433-AA96823FF51E}" type="pres">
      <dgm:prSet presAssocID="{537D5BA7-9726-498B-A6A8-EC97B8721542}" presName="nodes" presStyleCnt="0">
        <dgm:presLayoutVars>
          <dgm:chMax/>
          <dgm:chPref/>
          <dgm:animLvl val="lvl"/>
        </dgm:presLayoutVars>
      </dgm:prSet>
      <dgm:spPr/>
    </dgm:pt>
    <dgm:pt modelId="{3B7723DA-5EA6-499E-9AB6-2086EE18DE9B}" type="pres">
      <dgm:prSet presAssocID="{4ABA23E2-391A-42B0-A63A-44C6C0F275A1}" presName="composite1" presStyleCnt="0"/>
      <dgm:spPr/>
    </dgm:pt>
    <dgm:pt modelId="{E661E9C9-6DD0-4640-8DBA-6576DBA733A8}" type="pres">
      <dgm:prSet presAssocID="{4ABA23E2-391A-42B0-A63A-44C6C0F275A1}" presName="ConnectorPoint1" presStyleLbl="lnNode1" presStyleIdx="0" presStyleCnt="2"/>
      <dgm:spPr/>
    </dgm:pt>
    <dgm:pt modelId="{5B2762D0-9FA2-48D7-B858-7C62BF7BD3EB}" type="pres">
      <dgm:prSet presAssocID="{4ABA23E2-391A-42B0-A63A-44C6C0F275A1}" presName="DropPinPlaceHolder1" presStyleCnt="0"/>
      <dgm:spPr/>
    </dgm:pt>
    <dgm:pt modelId="{6D9F3364-CBD7-4668-8242-F232C9ED637B}" type="pres">
      <dgm:prSet presAssocID="{4ABA23E2-391A-42B0-A63A-44C6C0F275A1}" presName="DropPin1" presStyleLbl="alignNode1" presStyleIdx="0" presStyleCnt="2"/>
      <dgm:spPr/>
    </dgm:pt>
    <dgm:pt modelId="{CA39897A-2AAF-48BB-A7D1-9739D35DC3D1}" type="pres">
      <dgm:prSet presAssocID="{4ABA23E2-391A-42B0-A63A-44C6C0F275A1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872AE58-A728-4C9B-9E35-C73F2E0FB9A9}" type="pres">
      <dgm:prSet presAssocID="{4ABA23E2-391A-42B0-A63A-44C6C0F275A1}" presName="L2TextContainer1" presStyleLbl="revTx" presStyleIdx="0" presStyleCnt="4">
        <dgm:presLayoutVars>
          <dgm:bulletEnabled val="1"/>
        </dgm:presLayoutVars>
      </dgm:prSet>
      <dgm:spPr/>
    </dgm:pt>
    <dgm:pt modelId="{E0C6A5A1-5FDE-4317-B1FC-45A2528A8D5D}" type="pres">
      <dgm:prSet presAssocID="{4ABA23E2-391A-42B0-A63A-44C6C0F275A1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38BF8926-F9B9-41AE-8D93-077DDF4E68B4}" type="pres">
      <dgm:prSet presAssocID="{4ABA23E2-391A-42B0-A63A-44C6C0F275A1}" presName="ConnectLine1" presStyleLbl="sibTrans1D1" presStyleIdx="0" presStyleCnt="2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AA5801D-4ED2-41B1-AF38-20DFAC79FA12}" type="pres">
      <dgm:prSet presAssocID="{4ABA23E2-391A-42B0-A63A-44C6C0F275A1}" presName="EmptyPlaceHolder1" presStyleCnt="0"/>
      <dgm:spPr/>
    </dgm:pt>
    <dgm:pt modelId="{C6C47D46-71E6-47E8-87A8-4C73246ADE63}" type="pres">
      <dgm:prSet presAssocID="{B1B647C3-5207-40E5-B198-FB03A2EF3A5D}" presName="spaceBetweenRectangles1" presStyleCnt="0"/>
      <dgm:spPr/>
    </dgm:pt>
    <dgm:pt modelId="{1DA0D219-C11F-40DD-B040-EA37C002B174}" type="pres">
      <dgm:prSet presAssocID="{8BC0CD6C-D875-4F3A-B316-2C12F61C7C85}" presName="composite1" presStyleCnt="0"/>
      <dgm:spPr/>
    </dgm:pt>
    <dgm:pt modelId="{6D3EB7E7-6E59-4674-BF02-04AB474DBD77}" type="pres">
      <dgm:prSet presAssocID="{8BC0CD6C-D875-4F3A-B316-2C12F61C7C85}" presName="ConnectorPoint1" presStyleLbl="lnNode1" presStyleIdx="1" presStyleCnt="2"/>
      <dgm:spPr/>
    </dgm:pt>
    <dgm:pt modelId="{D0BECB77-606E-42BA-84B4-1253A461F0EB}" type="pres">
      <dgm:prSet presAssocID="{8BC0CD6C-D875-4F3A-B316-2C12F61C7C85}" presName="DropPinPlaceHolder1" presStyleCnt="0"/>
      <dgm:spPr/>
    </dgm:pt>
    <dgm:pt modelId="{7202FF81-B46E-4139-9D1F-552CBF4CFC47}" type="pres">
      <dgm:prSet presAssocID="{8BC0CD6C-D875-4F3A-B316-2C12F61C7C85}" presName="DropPin1" presStyleLbl="alignNode1" presStyleIdx="1" presStyleCnt="2"/>
      <dgm:spPr/>
    </dgm:pt>
    <dgm:pt modelId="{6A6EDCB3-BAA1-4E00-B7EE-54C95F94DA63}" type="pres">
      <dgm:prSet presAssocID="{8BC0CD6C-D875-4F3A-B316-2C12F61C7C85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F6FB295-17D6-41AE-A1BB-86FBF393C9F3}" type="pres">
      <dgm:prSet presAssocID="{8BC0CD6C-D875-4F3A-B316-2C12F61C7C85}" presName="L2TextContainer1" presStyleLbl="revTx" presStyleIdx="2" presStyleCnt="4">
        <dgm:presLayoutVars>
          <dgm:bulletEnabled val="1"/>
        </dgm:presLayoutVars>
      </dgm:prSet>
      <dgm:spPr/>
    </dgm:pt>
    <dgm:pt modelId="{31D861E2-AA91-48CE-A7D0-0DC36238BE2D}" type="pres">
      <dgm:prSet presAssocID="{8BC0CD6C-D875-4F3A-B316-2C12F61C7C85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706DA9F7-3227-4C1F-BB34-A63E59567A74}" type="pres">
      <dgm:prSet presAssocID="{8BC0CD6C-D875-4F3A-B316-2C12F61C7C85}" presName="ConnectLine1" presStyleLbl="sibTrans1D1" presStyleIdx="1" presStyleCnt="2"/>
      <dgm:spPr>
        <a:noFill/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</a:ln>
        <a:effectLst/>
      </dgm:spPr>
    </dgm:pt>
    <dgm:pt modelId="{CE8F9462-0332-4722-998A-BE05365628E7}" type="pres">
      <dgm:prSet presAssocID="{8BC0CD6C-D875-4F3A-B316-2C12F61C7C85}" presName="EmptyPlaceHolder1" presStyleCnt="0"/>
      <dgm:spPr/>
    </dgm:pt>
  </dgm:ptLst>
  <dgm:cxnLst>
    <dgm:cxn modelId="{F2670F1F-FF42-47E0-97B2-F1CF11B578C0}" srcId="{537D5BA7-9726-498B-A6A8-EC97B8721542}" destId="{8BC0CD6C-D875-4F3A-B316-2C12F61C7C85}" srcOrd="1" destOrd="0" parTransId="{57B45BDA-12F1-4F2A-B3EE-5DF3941F79CE}" sibTransId="{299DEF1F-8C11-4369-8F0C-AB2AD0B96CD6}"/>
    <dgm:cxn modelId="{D686A724-DDB7-4804-8518-8C566635AE48}" type="presOf" srcId="{FAE54C8E-8268-420E-9A0A-5B8F99C17792}" destId="{FF6FB295-17D6-41AE-A1BB-86FBF393C9F3}" srcOrd="0" destOrd="0" presId="urn:microsoft.com/office/officeart/2017/3/layout/DropPinTimeline"/>
    <dgm:cxn modelId="{67E2E02F-98A2-4B4A-A1C5-9E747A1341F7}" type="presOf" srcId="{537D5BA7-9726-498B-A6A8-EC97B8721542}" destId="{D1E2244F-49EB-409C-9C6A-6D92038246D7}" srcOrd="0" destOrd="0" presId="urn:microsoft.com/office/officeart/2017/3/layout/DropPinTimeline"/>
    <dgm:cxn modelId="{6812715C-648F-4BFD-89EB-65F3DAFD0AD2}" type="presOf" srcId="{4ABA23E2-391A-42B0-A63A-44C6C0F275A1}" destId="{E0C6A5A1-5FDE-4317-B1FC-45A2528A8D5D}" srcOrd="0" destOrd="0" presId="urn:microsoft.com/office/officeart/2017/3/layout/DropPinTimeline"/>
    <dgm:cxn modelId="{B4B49C6D-6C68-4D05-800B-9E40E826C17D}" type="presOf" srcId="{52899511-4AD6-4FAF-92E9-E9DE9E228542}" destId="{F872AE58-A728-4C9B-9E35-C73F2E0FB9A9}" srcOrd="0" destOrd="0" presId="urn:microsoft.com/office/officeart/2017/3/layout/DropPinTimeline"/>
    <dgm:cxn modelId="{D1BA356E-83F7-4302-A2D4-E8C88A4DA887}" srcId="{537D5BA7-9726-498B-A6A8-EC97B8721542}" destId="{4ABA23E2-391A-42B0-A63A-44C6C0F275A1}" srcOrd="0" destOrd="0" parTransId="{EFA37A71-46A4-416F-AAD3-B777D89A5625}" sibTransId="{B1B647C3-5207-40E5-B198-FB03A2EF3A5D}"/>
    <dgm:cxn modelId="{1A343D99-A97A-41C7-B6D7-7ED26FCCF0DD}" type="presOf" srcId="{8BC0CD6C-D875-4F3A-B316-2C12F61C7C85}" destId="{31D861E2-AA91-48CE-A7D0-0DC36238BE2D}" srcOrd="0" destOrd="0" presId="urn:microsoft.com/office/officeart/2017/3/layout/DropPinTimeline"/>
    <dgm:cxn modelId="{57D69B9A-C067-416F-A866-A61236B7BA93}" srcId="{4ABA23E2-391A-42B0-A63A-44C6C0F275A1}" destId="{52899511-4AD6-4FAF-92E9-E9DE9E228542}" srcOrd="0" destOrd="0" parTransId="{7F916661-42A7-4EF5-A052-5B8828DDB2A9}" sibTransId="{1CF6B8A2-5E97-44E8-8F4A-35EB0268E6E7}"/>
    <dgm:cxn modelId="{A25284CA-051A-4021-A504-EDBC16429348}" srcId="{8BC0CD6C-D875-4F3A-B316-2C12F61C7C85}" destId="{FAE54C8E-8268-420E-9A0A-5B8F99C17792}" srcOrd="0" destOrd="0" parTransId="{16F08FA7-07FC-4C0F-83F9-FAA16DA5CF0D}" sibTransId="{4961A761-8D12-4950-B920-8B915542B328}"/>
    <dgm:cxn modelId="{94ACC0CF-6758-456D-8B3B-375B46908966}" type="presParOf" srcId="{D1E2244F-49EB-409C-9C6A-6D92038246D7}" destId="{65D364F4-0CEC-44E6-9B43-69C5A72565F3}" srcOrd="0" destOrd="0" presId="urn:microsoft.com/office/officeart/2017/3/layout/DropPinTimeline"/>
    <dgm:cxn modelId="{35B2D8FE-9AD8-4093-AD15-ECC3B439766D}" type="presParOf" srcId="{D1E2244F-49EB-409C-9C6A-6D92038246D7}" destId="{0CED6AB7-4ED8-4924-B433-AA96823FF51E}" srcOrd="1" destOrd="0" presId="urn:microsoft.com/office/officeart/2017/3/layout/DropPinTimeline"/>
    <dgm:cxn modelId="{FFC040C0-1E37-42D2-9733-9A6C01032D9F}" type="presParOf" srcId="{0CED6AB7-4ED8-4924-B433-AA96823FF51E}" destId="{3B7723DA-5EA6-499E-9AB6-2086EE18DE9B}" srcOrd="0" destOrd="0" presId="urn:microsoft.com/office/officeart/2017/3/layout/DropPinTimeline"/>
    <dgm:cxn modelId="{7F4EF395-73A9-4BE9-A601-509E91C6B35F}" type="presParOf" srcId="{3B7723DA-5EA6-499E-9AB6-2086EE18DE9B}" destId="{E661E9C9-6DD0-4640-8DBA-6576DBA733A8}" srcOrd="0" destOrd="0" presId="urn:microsoft.com/office/officeart/2017/3/layout/DropPinTimeline"/>
    <dgm:cxn modelId="{87AC869E-BF54-4FEC-82F8-ED59C9E505D8}" type="presParOf" srcId="{3B7723DA-5EA6-499E-9AB6-2086EE18DE9B}" destId="{5B2762D0-9FA2-48D7-B858-7C62BF7BD3EB}" srcOrd="1" destOrd="0" presId="urn:microsoft.com/office/officeart/2017/3/layout/DropPinTimeline"/>
    <dgm:cxn modelId="{102ABFB5-B576-47C8-9962-EC3EAA496D7B}" type="presParOf" srcId="{5B2762D0-9FA2-48D7-B858-7C62BF7BD3EB}" destId="{6D9F3364-CBD7-4668-8242-F232C9ED637B}" srcOrd="0" destOrd="0" presId="urn:microsoft.com/office/officeart/2017/3/layout/DropPinTimeline"/>
    <dgm:cxn modelId="{B87C64B7-AD28-4129-BA73-78FE65C6C7EC}" type="presParOf" srcId="{5B2762D0-9FA2-48D7-B858-7C62BF7BD3EB}" destId="{CA39897A-2AAF-48BB-A7D1-9739D35DC3D1}" srcOrd="1" destOrd="0" presId="urn:microsoft.com/office/officeart/2017/3/layout/DropPinTimeline"/>
    <dgm:cxn modelId="{F43E4505-FAB4-4F76-B380-F31DFC14D3B2}" type="presParOf" srcId="{3B7723DA-5EA6-499E-9AB6-2086EE18DE9B}" destId="{F872AE58-A728-4C9B-9E35-C73F2E0FB9A9}" srcOrd="2" destOrd="0" presId="urn:microsoft.com/office/officeart/2017/3/layout/DropPinTimeline"/>
    <dgm:cxn modelId="{5C2E952F-A6C6-470F-8C59-AC52A5527585}" type="presParOf" srcId="{3B7723DA-5EA6-499E-9AB6-2086EE18DE9B}" destId="{E0C6A5A1-5FDE-4317-B1FC-45A2528A8D5D}" srcOrd="3" destOrd="0" presId="urn:microsoft.com/office/officeart/2017/3/layout/DropPinTimeline"/>
    <dgm:cxn modelId="{C0946204-683C-404E-BE26-EFD3589206BB}" type="presParOf" srcId="{3B7723DA-5EA6-499E-9AB6-2086EE18DE9B}" destId="{38BF8926-F9B9-41AE-8D93-077DDF4E68B4}" srcOrd="4" destOrd="0" presId="urn:microsoft.com/office/officeart/2017/3/layout/DropPinTimeline"/>
    <dgm:cxn modelId="{08B1AC55-C8C9-4B2A-A25F-59A89326FF8E}" type="presParOf" srcId="{3B7723DA-5EA6-499E-9AB6-2086EE18DE9B}" destId="{BAA5801D-4ED2-41B1-AF38-20DFAC79FA12}" srcOrd="5" destOrd="0" presId="urn:microsoft.com/office/officeart/2017/3/layout/DropPinTimeline"/>
    <dgm:cxn modelId="{E8DF939D-D1B2-4646-A8F5-129661C61A0E}" type="presParOf" srcId="{0CED6AB7-4ED8-4924-B433-AA96823FF51E}" destId="{C6C47D46-71E6-47E8-87A8-4C73246ADE63}" srcOrd="1" destOrd="0" presId="urn:microsoft.com/office/officeart/2017/3/layout/DropPinTimeline"/>
    <dgm:cxn modelId="{0860F2F7-F8BF-48F6-9E91-630E27396728}" type="presParOf" srcId="{0CED6AB7-4ED8-4924-B433-AA96823FF51E}" destId="{1DA0D219-C11F-40DD-B040-EA37C002B174}" srcOrd="2" destOrd="0" presId="urn:microsoft.com/office/officeart/2017/3/layout/DropPinTimeline"/>
    <dgm:cxn modelId="{0CE4F2CB-B652-4218-9501-997E8E92CE22}" type="presParOf" srcId="{1DA0D219-C11F-40DD-B040-EA37C002B174}" destId="{6D3EB7E7-6E59-4674-BF02-04AB474DBD77}" srcOrd="0" destOrd="0" presId="urn:microsoft.com/office/officeart/2017/3/layout/DropPinTimeline"/>
    <dgm:cxn modelId="{58F020CC-BE29-452E-BA36-13BE6FE7DD8B}" type="presParOf" srcId="{1DA0D219-C11F-40DD-B040-EA37C002B174}" destId="{D0BECB77-606E-42BA-84B4-1253A461F0EB}" srcOrd="1" destOrd="0" presId="urn:microsoft.com/office/officeart/2017/3/layout/DropPinTimeline"/>
    <dgm:cxn modelId="{159DBDCA-705E-4D2C-843C-E3ADAAC5344E}" type="presParOf" srcId="{D0BECB77-606E-42BA-84B4-1253A461F0EB}" destId="{7202FF81-B46E-4139-9D1F-552CBF4CFC47}" srcOrd="0" destOrd="0" presId="urn:microsoft.com/office/officeart/2017/3/layout/DropPinTimeline"/>
    <dgm:cxn modelId="{E9760F96-07C5-449F-9A18-16A1FCD67D16}" type="presParOf" srcId="{D0BECB77-606E-42BA-84B4-1253A461F0EB}" destId="{6A6EDCB3-BAA1-4E00-B7EE-54C95F94DA63}" srcOrd="1" destOrd="0" presId="urn:microsoft.com/office/officeart/2017/3/layout/DropPinTimeline"/>
    <dgm:cxn modelId="{0E97D29A-8B84-46FA-B0BF-06EF05A5FD41}" type="presParOf" srcId="{1DA0D219-C11F-40DD-B040-EA37C002B174}" destId="{FF6FB295-17D6-41AE-A1BB-86FBF393C9F3}" srcOrd="2" destOrd="0" presId="urn:microsoft.com/office/officeart/2017/3/layout/DropPinTimeline"/>
    <dgm:cxn modelId="{27EEDA5E-5D6C-4164-BE81-DF647535AA11}" type="presParOf" srcId="{1DA0D219-C11F-40DD-B040-EA37C002B174}" destId="{31D861E2-AA91-48CE-A7D0-0DC36238BE2D}" srcOrd="3" destOrd="0" presId="urn:microsoft.com/office/officeart/2017/3/layout/DropPinTimeline"/>
    <dgm:cxn modelId="{216FA373-16E0-4610-86B4-84FEA12B10D4}" type="presParOf" srcId="{1DA0D219-C11F-40DD-B040-EA37C002B174}" destId="{706DA9F7-3227-4C1F-BB34-A63E59567A74}" srcOrd="4" destOrd="0" presId="urn:microsoft.com/office/officeart/2017/3/layout/DropPinTimeline"/>
    <dgm:cxn modelId="{7382778A-1F3A-48EC-98DD-FC62348F4258}" type="presParOf" srcId="{1DA0D219-C11F-40DD-B040-EA37C002B174}" destId="{CE8F9462-0332-4722-998A-BE05365628E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364F4-0CEC-44E6-9B43-69C5A72565F3}">
      <dsp:nvSpPr>
        <dsp:cNvPr id="0" name=""/>
        <dsp:cNvSpPr/>
      </dsp:nvSpPr>
      <dsp:spPr>
        <a:xfrm>
          <a:off x="0" y="1808922"/>
          <a:ext cx="100583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F3364-CBD7-4668-8242-F232C9ED637B}">
      <dsp:nvSpPr>
        <dsp:cNvPr id="0" name=""/>
        <dsp:cNvSpPr/>
      </dsp:nvSpPr>
      <dsp:spPr>
        <a:xfrm rot="8100000">
          <a:off x="60110" y="416885"/>
          <a:ext cx="266053" cy="26605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9897A-2AAF-48BB-A7D1-9739D35DC3D1}">
      <dsp:nvSpPr>
        <dsp:cNvPr id="0" name=""/>
        <dsp:cNvSpPr/>
      </dsp:nvSpPr>
      <dsp:spPr>
        <a:xfrm>
          <a:off x="89666" y="446442"/>
          <a:ext cx="206940" cy="2069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2AE58-A728-4C9B-9E35-C73F2E0FB9A9}">
      <dsp:nvSpPr>
        <dsp:cNvPr id="0" name=""/>
        <dsp:cNvSpPr/>
      </dsp:nvSpPr>
      <dsp:spPr>
        <a:xfrm>
          <a:off x="381264" y="738040"/>
          <a:ext cx="3656452" cy="10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Town of LaFayette closed on the parcel</a:t>
          </a:r>
        </a:p>
      </dsp:txBody>
      <dsp:txXfrm>
        <a:off x="381264" y="738040"/>
        <a:ext cx="3656452" cy="1070882"/>
      </dsp:txXfrm>
    </dsp:sp>
    <dsp:sp modelId="{E0C6A5A1-5FDE-4317-B1FC-45A2528A8D5D}">
      <dsp:nvSpPr>
        <dsp:cNvPr id="0" name=""/>
        <dsp:cNvSpPr/>
      </dsp:nvSpPr>
      <dsp:spPr>
        <a:xfrm>
          <a:off x="381264" y="361784"/>
          <a:ext cx="3656452" cy="37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28 Feb. 2022</a:t>
          </a:r>
        </a:p>
      </dsp:txBody>
      <dsp:txXfrm>
        <a:off x="381264" y="361784"/>
        <a:ext cx="3656452" cy="376255"/>
      </dsp:txXfrm>
    </dsp:sp>
    <dsp:sp modelId="{38BF8926-F9B9-41AE-8D93-077DDF4E68B4}">
      <dsp:nvSpPr>
        <dsp:cNvPr id="0" name=""/>
        <dsp:cNvSpPr/>
      </dsp:nvSpPr>
      <dsp:spPr>
        <a:xfrm>
          <a:off x="193136" y="738040"/>
          <a:ext cx="0" cy="1070882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E9C9-6DD0-4640-8DBA-6576DBA733A8}">
      <dsp:nvSpPr>
        <dsp:cNvPr id="0" name=""/>
        <dsp:cNvSpPr/>
      </dsp:nvSpPr>
      <dsp:spPr>
        <a:xfrm>
          <a:off x="158642" y="1775059"/>
          <a:ext cx="67726" cy="677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FF81-B46E-4139-9D1F-552CBF4CFC47}">
      <dsp:nvSpPr>
        <dsp:cNvPr id="0" name=""/>
        <dsp:cNvSpPr/>
      </dsp:nvSpPr>
      <dsp:spPr>
        <a:xfrm rot="18900000">
          <a:off x="5703128" y="2934906"/>
          <a:ext cx="266053" cy="266053"/>
        </a:xfrm>
        <a:prstGeom prst="teardrop">
          <a:avLst>
            <a:gd name="adj" fmla="val 115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EDCB3-BAA1-4E00-B7EE-54C95F94DA63}">
      <dsp:nvSpPr>
        <dsp:cNvPr id="0" name=""/>
        <dsp:cNvSpPr/>
      </dsp:nvSpPr>
      <dsp:spPr>
        <a:xfrm>
          <a:off x="5732684" y="2964462"/>
          <a:ext cx="206940" cy="2069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FB295-17D6-41AE-A1BB-86FBF393C9F3}">
      <dsp:nvSpPr>
        <dsp:cNvPr id="0" name=""/>
        <dsp:cNvSpPr/>
      </dsp:nvSpPr>
      <dsp:spPr>
        <a:xfrm>
          <a:off x="6024283" y="1808922"/>
          <a:ext cx="3656452" cy="107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9525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Town of LaFayette will close on Millette Parcel</a:t>
          </a:r>
        </a:p>
      </dsp:txBody>
      <dsp:txXfrm>
        <a:off x="6024283" y="1808922"/>
        <a:ext cx="3656452" cy="1070882"/>
      </dsp:txXfrm>
    </dsp:sp>
    <dsp:sp modelId="{31D861E2-AA91-48CE-A7D0-0DC36238BE2D}">
      <dsp:nvSpPr>
        <dsp:cNvPr id="0" name=""/>
        <dsp:cNvSpPr/>
      </dsp:nvSpPr>
      <dsp:spPr>
        <a:xfrm>
          <a:off x="6024283" y="2879804"/>
          <a:ext cx="3656452" cy="37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10 Mar. 2022</a:t>
          </a:r>
        </a:p>
      </dsp:txBody>
      <dsp:txXfrm>
        <a:off x="6024283" y="2879804"/>
        <a:ext cx="3656452" cy="376255"/>
      </dsp:txXfrm>
    </dsp:sp>
    <dsp:sp modelId="{706DA9F7-3227-4C1F-BB34-A63E59567A74}">
      <dsp:nvSpPr>
        <dsp:cNvPr id="0" name=""/>
        <dsp:cNvSpPr/>
      </dsp:nvSpPr>
      <dsp:spPr>
        <a:xfrm>
          <a:off x="5836155" y="1808922"/>
          <a:ext cx="0" cy="1070882"/>
        </a:xfrm>
        <a:prstGeom prst="line">
          <a:avLst/>
        </a:prstGeom>
        <a:noFill/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B7E7-6E59-4674-BF02-04AB474DBD77}">
      <dsp:nvSpPr>
        <dsp:cNvPr id="0" name=""/>
        <dsp:cNvSpPr/>
      </dsp:nvSpPr>
      <dsp:spPr>
        <a:xfrm>
          <a:off x="5801661" y="1775059"/>
          <a:ext cx="67726" cy="67726"/>
        </a:xfrm>
        <a:prstGeom prst="ellips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7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C9B11CD-984D-4CCA-AB01-211F8DE5C8A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2F66655-022D-42F3-B28B-F0268930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microsoft.com/office/2007/relationships/hdphoto" Target="../media/hdphoto2.wdp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7348-4EA4-4C0E-92FF-CD9CD3CCD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973" y="763334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6700"/>
              <a:t>HAMLET REVITALIZATION</a:t>
            </a:r>
            <a:endParaRPr lang="en-US" sz="6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26BCB-ECB5-412A-BC95-4BAD4A8AA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972" y="4342084"/>
            <a:ext cx="4972512" cy="1517088"/>
          </a:xfrm>
        </p:spPr>
        <p:txBody>
          <a:bodyPr>
            <a:normAutofit/>
          </a:bodyPr>
          <a:lstStyle/>
          <a:p>
            <a:pPr algn="ctr"/>
            <a:r>
              <a:rPr lang="en-US"/>
              <a:t>“Crossroads Project”</a:t>
            </a:r>
          </a:p>
          <a:p>
            <a:pPr algn="ctr"/>
            <a:r>
              <a:rPr lang="en-US"/>
              <a:t>LaFayette Hotel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B84270B-9506-425B-B72C-6883AAC5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20" y="3794968"/>
            <a:ext cx="2879446" cy="19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A9756-6BE1-4014-A271-A6ACF281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n-US" sz="6000" dirty="0"/>
              <a:t>Public and private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8BB3-9041-4580-9AFE-24E7D5B7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r>
              <a:rPr lang="en-US" dirty="0"/>
              <a:t>Find the “Balance” to allow both uses</a:t>
            </a:r>
          </a:p>
          <a:p>
            <a:pPr lvl="1"/>
            <a:r>
              <a:rPr lang="en-US" dirty="0"/>
              <a:t>IDA or LDC or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19EB7ED2-795F-4F12-A126-65B4D073F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B525-0DB6-4986-8040-22E21CCA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Partners with “our” 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050A7-3BB7-4AD3-BA9F-6739BBD562FA}"/>
              </a:ext>
            </a:extLst>
          </p:cNvPr>
          <p:cNvGrpSpPr/>
          <p:nvPr/>
        </p:nvGrpSpPr>
        <p:grpSpPr>
          <a:xfrm>
            <a:off x="1355072" y="3020993"/>
            <a:ext cx="2832300" cy="2346638"/>
            <a:chOff x="1355072" y="3020993"/>
            <a:chExt cx="2832300" cy="2346638"/>
          </a:xfrm>
        </p:grpSpPr>
        <p:sp>
          <p:nvSpPr>
            <p:cNvPr id="4" name="Rectangle 3" descr="Handshake">
              <a:extLst>
                <a:ext uri="{FF2B5EF4-FFF2-40B4-BE49-F238E27FC236}">
                  <a16:creationId xmlns:a16="http://schemas.microsoft.com/office/drawing/2014/main" id="{7A250790-651E-4C2D-8F1D-13E8C4B99258}"/>
                </a:ext>
              </a:extLst>
            </p:cNvPr>
            <p:cNvSpPr/>
            <p:nvPr/>
          </p:nvSpPr>
          <p:spPr>
            <a:xfrm>
              <a:off x="2133955" y="3020993"/>
              <a:ext cx="1274535" cy="127453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BA629B-D666-43F2-B998-041029E10406}"/>
                </a:ext>
              </a:extLst>
            </p:cNvPr>
            <p:cNvSpPr/>
            <p:nvPr/>
          </p:nvSpPr>
          <p:spPr>
            <a:xfrm>
              <a:off x="1355072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/>
                <a:t>Local Collaboration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FBFE7-B10F-4D3A-913A-F4B557E34DE3}"/>
              </a:ext>
            </a:extLst>
          </p:cNvPr>
          <p:cNvGrpSpPr/>
          <p:nvPr/>
        </p:nvGrpSpPr>
        <p:grpSpPr>
          <a:xfrm>
            <a:off x="4679850" y="3020993"/>
            <a:ext cx="2832300" cy="2346638"/>
            <a:chOff x="4683025" y="3020993"/>
            <a:chExt cx="2832300" cy="2346638"/>
          </a:xfrm>
        </p:grpSpPr>
        <p:sp>
          <p:nvSpPr>
            <p:cNvPr id="8" name="Rectangle 7" descr="Thought bubble">
              <a:extLst>
                <a:ext uri="{FF2B5EF4-FFF2-40B4-BE49-F238E27FC236}">
                  <a16:creationId xmlns:a16="http://schemas.microsoft.com/office/drawing/2014/main" id="{6A5D6E23-4976-41C9-B60B-9898BD4021EB}"/>
                </a:ext>
              </a:extLst>
            </p:cNvPr>
            <p:cNvSpPr/>
            <p:nvPr/>
          </p:nvSpPr>
          <p:spPr>
            <a:xfrm>
              <a:off x="5461907" y="3020993"/>
              <a:ext cx="1274535" cy="127453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DC32CD-689C-4694-BA67-43935139A539}"/>
                </a:ext>
              </a:extLst>
            </p:cNvPr>
            <p:cNvSpPr/>
            <p:nvPr/>
          </p:nvSpPr>
          <p:spPr>
            <a:xfrm>
              <a:off x="4683025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Those with an Imagination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2CDD31-BE3D-468B-91CC-E2AE4D08BE44}"/>
              </a:ext>
            </a:extLst>
          </p:cNvPr>
          <p:cNvGrpSpPr/>
          <p:nvPr/>
        </p:nvGrpSpPr>
        <p:grpSpPr>
          <a:xfrm>
            <a:off x="8004628" y="2953818"/>
            <a:ext cx="2832300" cy="2346638"/>
            <a:chOff x="8010977" y="3020993"/>
            <a:chExt cx="2832300" cy="2346638"/>
          </a:xfrm>
        </p:grpSpPr>
        <p:sp>
          <p:nvSpPr>
            <p:cNvPr id="11" name="Rectangle 10" descr="Group">
              <a:extLst>
                <a:ext uri="{FF2B5EF4-FFF2-40B4-BE49-F238E27FC236}">
                  <a16:creationId xmlns:a16="http://schemas.microsoft.com/office/drawing/2014/main" id="{405269AE-A392-467D-AAC5-357090758BEA}"/>
                </a:ext>
              </a:extLst>
            </p:cNvPr>
            <p:cNvSpPr/>
            <p:nvPr/>
          </p:nvSpPr>
          <p:spPr>
            <a:xfrm>
              <a:off x="8789860" y="3020993"/>
              <a:ext cx="1274535" cy="127453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B37E36-677B-4DA5-8492-1A56C5338DBE}"/>
                </a:ext>
              </a:extLst>
            </p:cNvPr>
            <p:cNvSpPr/>
            <p:nvPr/>
          </p:nvSpPr>
          <p:spPr>
            <a:xfrm>
              <a:off x="8010977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/>
                <a:t>Those who can build on Historical Tradition</a:t>
              </a:r>
            </a:p>
          </p:txBody>
        </p:sp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16EB2998-07CD-4313-9F04-AA556E770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AFC65-BB4D-4606-9468-8C9E076A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Determine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76B56-5D57-4C2F-9868-21FA54C7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Demolish the building and begin over”</a:t>
            </a:r>
          </a:p>
          <a:p>
            <a:pPr lvl="1"/>
            <a:r>
              <a:rPr lang="en-US" dirty="0"/>
              <a:t>“tear it down, build a retainer wall and plant a Christmas tree”</a:t>
            </a:r>
          </a:p>
          <a:p>
            <a:pPr lvl="1"/>
            <a:endParaRPr lang="en-US" dirty="0"/>
          </a:p>
          <a:p>
            <a:pPr marL="274320" lvl="1" indent="0" algn="ctr">
              <a:buNone/>
            </a:pPr>
            <a:r>
              <a:rPr lang="en-US" dirty="0"/>
              <a:t>Or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Repurpose the building and the parcel with a long-term vision?</a:t>
            </a:r>
            <a:br>
              <a:rPr lang="en-US" dirty="0"/>
            </a:br>
            <a:endParaRPr lang="en-US" dirty="0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FA404A84-6563-41E9-AF0B-60E1DA5AB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01" y="6112013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2BE4-78B2-47A2-9238-C525E9A2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en-US" sz="4400"/>
              <a:t>We all have skin in the game!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AD80DE9-9938-468F-9D39-8501759B6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22173" b="-2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E07ECA-BF38-4056-BEB3-EF6E4C7E4994}"/>
              </a:ext>
            </a:extLst>
          </p:cNvPr>
          <p:cNvSpPr/>
          <p:nvPr/>
        </p:nvSpPr>
        <p:spPr>
          <a:xfrm>
            <a:off x="1069848" y="2662478"/>
            <a:ext cx="4730451" cy="888030"/>
          </a:xfrm>
          <a:custGeom>
            <a:avLst/>
            <a:gdLst>
              <a:gd name="connsiteX0" fmla="*/ 0 w 4730451"/>
              <a:gd name="connsiteY0" fmla="*/ 148008 h 888030"/>
              <a:gd name="connsiteX1" fmla="*/ 148008 w 4730451"/>
              <a:gd name="connsiteY1" fmla="*/ 0 h 888030"/>
              <a:gd name="connsiteX2" fmla="*/ 4582443 w 4730451"/>
              <a:gd name="connsiteY2" fmla="*/ 0 h 888030"/>
              <a:gd name="connsiteX3" fmla="*/ 4730451 w 4730451"/>
              <a:gd name="connsiteY3" fmla="*/ 148008 h 888030"/>
              <a:gd name="connsiteX4" fmla="*/ 4730451 w 4730451"/>
              <a:gd name="connsiteY4" fmla="*/ 740022 h 888030"/>
              <a:gd name="connsiteX5" fmla="*/ 4582443 w 4730451"/>
              <a:gd name="connsiteY5" fmla="*/ 888030 h 888030"/>
              <a:gd name="connsiteX6" fmla="*/ 148008 w 4730451"/>
              <a:gd name="connsiteY6" fmla="*/ 888030 h 888030"/>
              <a:gd name="connsiteX7" fmla="*/ 0 w 4730451"/>
              <a:gd name="connsiteY7" fmla="*/ 740022 h 888030"/>
              <a:gd name="connsiteX8" fmla="*/ 0 w 4730451"/>
              <a:gd name="connsiteY8" fmla="*/ 148008 h 8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0451" h="888030">
                <a:moveTo>
                  <a:pt x="0" y="148008"/>
                </a:moveTo>
                <a:cubicBezTo>
                  <a:pt x="0" y="66265"/>
                  <a:pt x="66265" y="0"/>
                  <a:pt x="148008" y="0"/>
                </a:cubicBezTo>
                <a:lnTo>
                  <a:pt x="4582443" y="0"/>
                </a:lnTo>
                <a:cubicBezTo>
                  <a:pt x="4664186" y="0"/>
                  <a:pt x="4730451" y="66265"/>
                  <a:pt x="4730451" y="148008"/>
                </a:cubicBezTo>
                <a:lnTo>
                  <a:pt x="4730451" y="740022"/>
                </a:lnTo>
                <a:cubicBezTo>
                  <a:pt x="4730451" y="821765"/>
                  <a:pt x="4664186" y="888030"/>
                  <a:pt x="4582443" y="888030"/>
                </a:cubicBezTo>
                <a:lnTo>
                  <a:pt x="148008" y="888030"/>
                </a:lnTo>
                <a:cubicBezTo>
                  <a:pt x="66265" y="888030"/>
                  <a:pt x="0" y="821765"/>
                  <a:pt x="0" y="740022"/>
                </a:cubicBezTo>
                <a:lnTo>
                  <a:pt x="0" y="148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“We must work on behalf of the Town and its Residents: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A713F8-E38D-4269-ABAC-86985EA8B75F}"/>
              </a:ext>
            </a:extLst>
          </p:cNvPr>
          <p:cNvSpPr/>
          <p:nvPr/>
        </p:nvSpPr>
        <p:spPr>
          <a:xfrm>
            <a:off x="1069848" y="3550509"/>
            <a:ext cx="4730451" cy="380880"/>
          </a:xfrm>
          <a:custGeom>
            <a:avLst/>
            <a:gdLst>
              <a:gd name="connsiteX0" fmla="*/ 0 w 4730451"/>
              <a:gd name="connsiteY0" fmla="*/ 0 h 380880"/>
              <a:gd name="connsiteX1" fmla="*/ 4730451 w 4730451"/>
              <a:gd name="connsiteY1" fmla="*/ 0 h 380880"/>
              <a:gd name="connsiteX2" fmla="*/ 4730451 w 4730451"/>
              <a:gd name="connsiteY2" fmla="*/ 380880 h 380880"/>
              <a:gd name="connsiteX3" fmla="*/ 0 w 4730451"/>
              <a:gd name="connsiteY3" fmla="*/ 380880 h 380880"/>
              <a:gd name="connsiteX4" fmla="*/ 0 w 4730451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0451" h="380880">
                <a:moveTo>
                  <a:pt x="0" y="0"/>
                </a:moveTo>
                <a:lnTo>
                  <a:pt x="4730451" y="0"/>
                </a:lnTo>
                <a:lnTo>
                  <a:pt x="4730451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192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How to pay without taxation?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F99DA5-5EBC-43A5-A0D7-8A4696478DA3}"/>
              </a:ext>
            </a:extLst>
          </p:cNvPr>
          <p:cNvSpPr/>
          <p:nvPr/>
        </p:nvSpPr>
        <p:spPr>
          <a:xfrm>
            <a:off x="1069848" y="3931389"/>
            <a:ext cx="4730451" cy="888030"/>
          </a:xfrm>
          <a:custGeom>
            <a:avLst/>
            <a:gdLst>
              <a:gd name="connsiteX0" fmla="*/ 0 w 4730451"/>
              <a:gd name="connsiteY0" fmla="*/ 148008 h 888030"/>
              <a:gd name="connsiteX1" fmla="*/ 148008 w 4730451"/>
              <a:gd name="connsiteY1" fmla="*/ 0 h 888030"/>
              <a:gd name="connsiteX2" fmla="*/ 4582443 w 4730451"/>
              <a:gd name="connsiteY2" fmla="*/ 0 h 888030"/>
              <a:gd name="connsiteX3" fmla="*/ 4730451 w 4730451"/>
              <a:gd name="connsiteY3" fmla="*/ 148008 h 888030"/>
              <a:gd name="connsiteX4" fmla="*/ 4730451 w 4730451"/>
              <a:gd name="connsiteY4" fmla="*/ 740022 h 888030"/>
              <a:gd name="connsiteX5" fmla="*/ 4582443 w 4730451"/>
              <a:gd name="connsiteY5" fmla="*/ 888030 h 888030"/>
              <a:gd name="connsiteX6" fmla="*/ 148008 w 4730451"/>
              <a:gd name="connsiteY6" fmla="*/ 888030 h 888030"/>
              <a:gd name="connsiteX7" fmla="*/ 0 w 4730451"/>
              <a:gd name="connsiteY7" fmla="*/ 740022 h 888030"/>
              <a:gd name="connsiteX8" fmla="*/ 0 w 4730451"/>
              <a:gd name="connsiteY8" fmla="*/ 148008 h 8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0451" h="888030">
                <a:moveTo>
                  <a:pt x="0" y="148008"/>
                </a:moveTo>
                <a:cubicBezTo>
                  <a:pt x="0" y="66265"/>
                  <a:pt x="66265" y="0"/>
                  <a:pt x="148008" y="0"/>
                </a:cubicBezTo>
                <a:lnTo>
                  <a:pt x="4582443" y="0"/>
                </a:lnTo>
                <a:cubicBezTo>
                  <a:pt x="4664186" y="0"/>
                  <a:pt x="4730451" y="66265"/>
                  <a:pt x="4730451" y="148008"/>
                </a:cubicBezTo>
                <a:lnTo>
                  <a:pt x="4730451" y="740022"/>
                </a:lnTo>
                <a:cubicBezTo>
                  <a:pt x="4730451" y="821765"/>
                  <a:pt x="4664186" y="888030"/>
                  <a:pt x="4582443" y="888030"/>
                </a:cubicBezTo>
                <a:lnTo>
                  <a:pt x="148008" y="888030"/>
                </a:lnTo>
                <a:cubicBezTo>
                  <a:pt x="66265" y="888030"/>
                  <a:pt x="0" y="821765"/>
                  <a:pt x="0" y="740022"/>
                </a:cubicBezTo>
                <a:lnTo>
                  <a:pt x="0" y="148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How to benefit the Town Commercially and Aesthetically?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91263A-810E-4FE0-B93D-8604611C0B99}"/>
              </a:ext>
            </a:extLst>
          </p:cNvPr>
          <p:cNvSpPr/>
          <p:nvPr/>
        </p:nvSpPr>
        <p:spPr>
          <a:xfrm>
            <a:off x="1069848" y="4819419"/>
            <a:ext cx="4730451" cy="380880"/>
          </a:xfrm>
          <a:custGeom>
            <a:avLst/>
            <a:gdLst>
              <a:gd name="connsiteX0" fmla="*/ 0 w 4730451"/>
              <a:gd name="connsiteY0" fmla="*/ 0 h 380880"/>
              <a:gd name="connsiteX1" fmla="*/ 4730451 w 4730451"/>
              <a:gd name="connsiteY1" fmla="*/ 0 h 380880"/>
              <a:gd name="connsiteX2" fmla="*/ 4730451 w 4730451"/>
              <a:gd name="connsiteY2" fmla="*/ 380880 h 380880"/>
              <a:gd name="connsiteX3" fmla="*/ 0 w 4730451"/>
              <a:gd name="connsiteY3" fmla="*/ 380880 h 380880"/>
              <a:gd name="connsiteX4" fmla="*/ 0 w 4730451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0451" h="380880">
                <a:moveTo>
                  <a:pt x="0" y="0"/>
                </a:moveTo>
                <a:lnTo>
                  <a:pt x="4730451" y="0"/>
                </a:lnTo>
                <a:lnTo>
                  <a:pt x="4730451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192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1800" kern="1200" dirty="0"/>
              <a:t>Resident patience is exhausted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64BE5E-224F-4BFA-870B-4FCC98B288F5}"/>
              </a:ext>
            </a:extLst>
          </p:cNvPr>
          <p:cNvSpPr/>
          <p:nvPr/>
        </p:nvSpPr>
        <p:spPr>
          <a:xfrm>
            <a:off x="1069848" y="5200298"/>
            <a:ext cx="4730451" cy="888030"/>
          </a:xfrm>
          <a:custGeom>
            <a:avLst/>
            <a:gdLst>
              <a:gd name="connsiteX0" fmla="*/ 0 w 4730451"/>
              <a:gd name="connsiteY0" fmla="*/ 148008 h 888030"/>
              <a:gd name="connsiteX1" fmla="*/ 148008 w 4730451"/>
              <a:gd name="connsiteY1" fmla="*/ 0 h 888030"/>
              <a:gd name="connsiteX2" fmla="*/ 4582443 w 4730451"/>
              <a:gd name="connsiteY2" fmla="*/ 0 h 888030"/>
              <a:gd name="connsiteX3" fmla="*/ 4730451 w 4730451"/>
              <a:gd name="connsiteY3" fmla="*/ 148008 h 888030"/>
              <a:gd name="connsiteX4" fmla="*/ 4730451 w 4730451"/>
              <a:gd name="connsiteY4" fmla="*/ 740022 h 888030"/>
              <a:gd name="connsiteX5" fmla="*/ 4582443 w 4730451"/>
              <a:gd name="connsiteY5" fmla="*/ 888030 h 888030"/>
              <a:gd name="connsiteX6" fmla="*/ 148008 w 4730451"/>
              <a:gd name="connsiteY6" fmla="*/ 888030 h 888030"/>
              <a:gd name="connsiteX7" fmla="*/ 0 w 4730451"/>
              <a:gd name="connsiteY7" fmla="*/ 740022 h 888030"/>
              <a:gd name="connsiteX8" fmla="*/ 0 w 4730451"/>
              <a:gd name="connsiteY8" fmla="*/ 148008 h 8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0451" h="888030">
                <a:moveTo>
                  <a:pt x="0" y="148008"/>
                </a:moveTo>
                <a:cubicBezTo>
                  <a:pt x="0" y="66265"/>
                  <a:pt x="66265" y="0"/>
                  <a:pt x="148008" y="0"/>
                </a:cubicBezTo>
                <a:lnTo>
                  <a:pt x="4582443" y="0"/>
                </a:lnTo>
                <a:cubicBezTo>
                  <a:pt x="4664186" y="0"/>
                  <a:pt x="4730451" y="66265"/>
                  <a:pt x="4730451" y="148008"/>
                </a:cubicBezTo>
                <a:lnTo>
                  <a:pt x="4730451" y="740022"/>
                </a:lnTo>
                <a:cubicBezTo>
                  <a:pt x="4730451" y="821765"/>
                  <a:pt x="4664186" y="888030"/>
                  <a:pt x="4582443" y="888030"/>
                </a:cubicBezTo>
                <a:lnTo>
                  <a:pt x="148008" y="888030"/>
                </a:lnTo>
                <a:cubicBezTo>
                  <a:pt x="66265" y="888030"/>
                  <a:pt x="0" y="821765"/>
                  <a:pt x="0" y="740022"/>
                </a:cubicBezTo>
                <a:lnTo>
                  <a:pt x="0" y="1480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980" tIns="130980" rIns="130980" bIns="130980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This “one project” will be a catalyst for more!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C4C9FFC7-5EDF-4C19-A1CF-57674B55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78" y="6130809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4" name="Rectangle 13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C70B4-5078-4749-A960-A6F7ADD70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01" y="818847"/>
            <a:ext cx="10599597" cy="5220304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BBA1EA3-00C1-4A68-8F9C-A5908FCC0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01" y="6112013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00F3000-CB4D-4FB6-B179-7AAD84D5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building, outdoor, house, surrounded&#10;&#10;Description automatically generated">
            <a:extLst>
              <a:ext uri="{FF2B5EF4-FFF2-40B4-BE49-F238E27FC236}">
                <a16:creationId xmlns:a16="http://schemas.microsoft.com/office/drawing/2014/main" id="{CF8EB92A-2093-4ADC-BC8F-B2AC03D125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-1" r="1375" b="-1973"/>
          <a:stretch/>
        </p:blipFill>
        <p:spPr>
          <a:xfrm>
            <a:off x="6434" y="46107"/>
            <a:ext cx="6220188" cy="434144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1F217F8-3684-4D00-804B-D54A4856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9429"/>
            <a:ext cx="12192000" cy="25084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48FF72-BA85-4A41-A97D-259942F1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1"/>
            <a:ext cx="9081066" cy="1616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Determine the course</a:t>
            </a:r>
          </a:p>
        </p:txBody>
      </p:sp>
      <p:pic>
        <p:nvPicPr>
          <p:cNvPr id="6" name="Picture 5" descr="A picture containing building, outdoor, house, brick&#10;&#10;Description automatically generated">
            <a:extLst>
              <a:ext uri="{FF2B5EF4-FFF2-40B4-BE49-F238E27FC236}">
                <a16:creationId xmlns:a16="http://schemas.microsoft.com/office/drawing/2014/main" id="{487F7FC5-CDE1-493E-A4C1-86A604563A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-293" r="21664" b="-1596"/>
          <a:stretch/>
        </p:blipFill>
        <p:spPr>
          <a:xfrm>
            <a:off x="6260992" y="40376"/>
            <a:ext cx="5937442" cy="434144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E76BF-07C6-4367-B97B-6DC934BB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5479CDE-C0E3-401E-8E81-9A0A24DB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03F6F89-8406-4140-A320-A8BA08C4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8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67286F10-D1D7-4D9E-8FE5-81A2B68C2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15" y="5016153"/>
            <a:ext cx="1912189" cy="12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1B48C-2FC7-46CC-9968-6C6F9D7AB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Let’s go to work!</a:t>
            </a:r>
          </a:p>
        </p:txBody>
      </p:sp>
      <p:pic>
        <p:nvPicPr>
          <p:cNvPr id="21" name="Picture 4" descr="White puzzle with one red piece">
            <a:extLst>
              <a:ext uri="{FF2B5EF4-FFF2-40B4-BE49-F238E27FC236}">
                <a16:creationId xmlns:a16="http://schemas.microsoft.com/office/drawing/2014/main" id="{6964A9AB-A90B-4CB4-BA43-D9E6C6EEE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1" r="12587" b="-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A62C69D-4A1D-4889-8E8C-A19ED4E6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dirty="0"/>
              <a:t>Definition of Town Community Development Committee Expanded*:</a:t>
            </a:r>
          </a:p>
          <a:p>
            <a:r>
              <a:rPr lang="en-US" dirty="0"/>
              <a:t>Experts, local and distant, who will partner on the Crossroads Project.</a:t>
            </a:r>
          </a:p>
          <a:p>
            <a:pPr lvl="1"/>
            <a:r>
              <a:rPr lang="en-US" dirty="0"/>
              <a:t>Must be introduced and approved by the Town Board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8888CE38-FFC0-4C86-8E23-6B0DB62E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78" y="6130809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 descr="A black and white photo of a city&#10;&#10;Description automatically generated with low confidence">
            <a:extLst>
              <a:ext uri="{FF2B5EF4-FFF2-40B4-BE49-F238E27FC236}">
                <a16:creationId xmlns:a16="http://schemas.microsoft.com/office/drawing/2014/main" id="{531E1507-E76F-4452-8208-A231FFAF8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10362" r="14169" b="6508"/>
          <a:stretch/>
        </p:blipFill>
        <p:spPr>
          <a:xfrm rot="16200000">
            <a:off x="3982724" y="91560"/>
            <a:ext cx="4226551" cy="6674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4AACBA0-BF46-47CA-A1F1-69EB343AD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287B-DFD7-4B1A-BB05-F2DA3796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4400" dirty="0"/>
              <a:t>LaFayette Hotel &amp; “</a:t>
            </a:r>
            <a:r>
              <a:rPr lang="en-US" sz="4400" dirty="0" err="1"/>
              <a:t>Millette</a:t>
            </a:r>
            <a:r>
              <a:rPr lang="en-US" sz="4400" dirty="0"/>
              <a:t>” parcel status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C09F8FC-43EB-4F85-B696-87A90659A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8938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773C07C-475F-4765-9DD8-E42B96EAE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5CF4-CD71-4E97-BA70-22156236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constraints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8E5932-5D87-49B2-9860-3A5A4BB26AD9}"/>
              </a:ext>
            </a:extLst>
          </p:cNvPr>
          <p:cNvSpPr/>
          <p:nvPr/>
        </p:nvSpPr>
        <p:spPr>
          <a:xfrm>
            <a:off x="1018219" y="2667693"/>
            <a:ext cx="10058399" cy="667800"/>
          </a:xfrm>
          <a:custGeom>
            <a:avLst/>
            <a:gdLst>
              <a:gd name="connsiteX0" fmla="*/ 0 w 10058399"/>
              <a:gd name="connsiteY0" fmla="*/ 0 h 667800"/>
              <a:gd name="connsiteX1" fmla="*/ 10058399 w 10058399"/>
              <a:gd name="connsiteY1" fmla="*/ 0 h 667800"/>
              <a:gd name="connsiteX2" fmla="*/ 10058399 w 10058399"/>
              <a:gd name="connsiteY2" fmla="*/ 667800 h 667800"/>
              <a:gd name="connsiteX3" fmla="*/ 0 w 10058399"/>
              <a:gd name="connsiteY3" fmla="*/ 667800 h 667800"/>
              <a:gd name="connsiteX4" fmla="*/ 0 w 10058399"/>
              <a:gd name="connsiteY4" fmla="*/ 0 h 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399" h="667800">
                <a:moveTo>
                  <a:pt x="0" y="0"/>
                </a:moveTo>
                <a:lnTo>
                  <a:pt x="10058399" y="0"/>
                </a:lnTo>
                <a:lnTo>
                  <a:pt x="10058399" y="667800"/>
                </a:lnTo>
                <a:lnTo>
                  <a:pt x="0" y="667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0644" tIns="333248" rIns="780644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/>
              <a:t>IDA or LDC?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89EA8F-D4E1-4DC4-AABF-9128B1BE907C}"/>
              </a:ext>
            </a:extLst>
          </p:cNvPr>
          <p:cNvSpPr/>
          <p:nvPr/>
        </p:nvSpPr>
        <p:spPr>
          <a:xfrm>
            <a:off x="1521139" y="2431533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Municipal Owned Property: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EE829B1-2CA5-4C37-A691-2BBCD5F20F0E}"/>
              </a:ext>
            </a:extLst>
          </p:cNvPr>
          <p:cNvSpPr/>
          <p:nvPr/>
        </p:nvSpPr>
        <p:spPr>
          <a:xfrm>
            <a:off x="1521139" y="3421893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Neighbors do not want the hotel property to be used as apartments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9EC807E-EEE8-4670-BDB8-CE618699E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A3C5D6-10E6-4D0A-988A-713AB36C6D45}"/>
              </a:ext>
            </a:extLst>
          </p:cNvPr>
          <p:cNvSpPr/>
          <p:nvPr/>
        </p:nvSpPr>
        <p:spPr>
          <a:xfrm>
            <a:off x="1521139" y="4123116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Local diner prefers no competition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B84B34-07A8-4DFB-9FED-F89633270F5F}"/>
              </a:ext>
            </a:extLst>
          </p:cNvPr>
          <p:cNvSpPr/>
          <p:nvPr/>
        </p:nvSpPr>
        <p:spPr>
          <a:xfrm>
            <a:off x="1521139" y="4749968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/>
              <a:t>Site remediation </a:t>
            </a:r>
            <a:r>
              <a:rPr lang="en-US" sz="1600" kern="1200" dirty="0"/>
              <a:t>for a spill:  April 15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51C783-967F-40FA-91DA-2845F81A563B}"/>
              </a:ext>
            </a:extLst>
          </p:cNvPr>
          <p:cNvSpPr/>
          <p:nvPr/>
        </p:nvSpPr>
        <p:spPr>
          <a:xfrm>
            <a:off x="1521139" y="5376820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Unknown status of the well(s)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82F8AD-51BE-4879-B834-F68C5E9D392D}"/>
              </a:ext>
            </a:extLst>
          </p:cNvPr>
          <p:cNvSpPr/>
          <p:nvPr/>
        </p:nvSpPr>
        <p:spPr>
          <a:xfrm>
            <a:off x="1521139" y="5999616"/>
            <a:ext cx="7040880" cy="472320"/>
          </a:xfrm>
          <a:custGeom>
            <a:avLst/>
            <a:gdLst>
              <a:gd name="connsiteX0" fmla="*/ 0 w 7040880"/>
              <a:gd name="connsiteY0" fmla="*/ 78722 h 472320"/>
              <a:gd name="connsiteX1" fmla="*/ 78722 w 7040880"/>
              <a:gd name="connsiteY1" fmla="*/ 0 h 472320"/>
              <a:gd name="connsiteX2" fmla="*/ 6962158 w 7040880"/>
              <a:gd name="connsiteY2" fmla="*/ 0 h 472320"/>
              <a:gd name="connsiteX3" fmla="*/ 7040880 w 7040880"/>
              <a:gd name="connsiteY3" fmla="*/ 78722 h 472320"/>
              <a:gd name="connsiteX4" fmla="*/ 7040880 w 7040880"/>
              <a:gd name="connsiteY4" fmla="*/ 393598 h 472320"/>
              <a:gd name="connsiteX5" fmla="*/ 6962158 w 7040880"/>
              <a:gd name="connsiteY5" fmla="*/ 472320 h 472320"/>
              <a:gd name="connsiteX6" fmla="*/ 78722 w 7040880"/>
              <a:gd name="connsiteY6" fmla="*/ 472320 h 472320"/>
              <a:gd name="connsiteX7" fmla="*/ 0 w 7040880"/>
              <a:gd name="connsiteY7" fmla="*/ 393598 h 472320"/>
              <a:gd name="connsiteX8" fmla="*/ 0 w 7040880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0880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6962158" y="0"/>
                </a:lnTo>
                <a:cubicBezTo>
                  <a:pt x="7005635" y="0"/>
                  <a:pt x="7040880" y="35245"/>
                  <a:pt x="7040880" y="78722"/>
                </a:cubicBezTo>
                <a:lnTo>
                  <a:pt x="7040880" y="393598"/>
                </a:lnTo>
                <a:cubicBezTo>
                  <a:pt x="7040880" y="437075"/>
                  <a:pt x="7005635" y="472320"/>
                  <a:pt x="6962158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86" tIns="23057" rIns="289186" bIns="230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No septic field</a:t>
            </a:r>
          </a:p>
        </p:txBody>
      </p:sp>
    </p:spTree>
    <p:extLst>
      <p:ext uri="{BB962C8B-B14F-4D97-AF65-F5344CB8AC3E}">
        <p14:creationId xmlns:p14="http://schemas.microsoft.com/office/powerpoint/2010/main" val="6211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CFF9079-8ECC-4F11-A26C-5696228F2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t="12986" r="-2500" b="34197"/>
          <a:stretch/>
        </p:blipFill>
        <p:spPr>
          <a:xfrm>
            <a:off x="942392" y="0"/>
            <a:ext cx="10026618" cy="6832355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C36F59D3-316C-4F31-8EBE-4B3FFE344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FCC3-4427-4670-9C07-6D04BAF8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Current town investment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1E160-49BE-4FCE-96C9-7CFB377CD902}"/>
              </a:ext>
            </a:extLst>
          </p:cNvPr>
          <p:cNvGrpSpPr/>
          <p:nvPr/>
        </p:nvGrpSpPr>
        <p:grpSpPr>
          <a:xfrm>
            <a:off x="1355072" y="3020993"/>
            <a:ext cx="2832300" cy="2346638"/>
            <a:chOff x="1355072" y="3020993"/>
            <a:chExt cx="2832300" cy="2346638"/>
          </a:xfrm>
        </p:grpSpPr>
        <p:sp>
          <p:nvSpPr>
            <p:cNvPr id="4" name="Rectangle 3" descr="House">
              <a:extLst>
                <a:ext uri="{FF2B5EF4-FFF2-40B4-BE49-F238E27FC236}">
                  <a16:creationId xmlns:a16="http://schemas.microsoft.com/office/drawing/2014/main" id="{0B69517F-7535-46E9-AB0F-05785C4FAA71}"/>
                </a:ext>
              </a:extLst>
            </p:cNvPr>
            <p:cNvSpPr/>
            <p:nvPr/>
          </p:nvSpPr>
          <p:spPr>
            <a:xfrm>
              <a:off x="2133955" y="3020993"/>
              <a:ext cx="1274535" cy="127453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B602D9-2FD3-4F23-91F0-1D5BAC4A5F1A}"/>
                </a:ext>
              </a:extLst>
            </p:cNvPr>
            <p:cNvSpPr/>
            <p:nvPr/>
          </p:nvSpPr>
          <p:spPr>
            <a:xfrm>
              <a:off x="1355072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$77K for the purchase of both properties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886240-3B5D-4F43-AA09-B5194F3DE904}"/>
              </a:ext>
            </a:extLst>
          </p:cNvPr>
          <p:cNvGrpSpPr/>
          <p:nvPr/>
        </p:nvGrpSpPr>
        <p:grpSpPr>
          <a:xfrm>
            <a:off x="4683025" y="3020993"/>
            <a:ext cx="2832300" cy="2346638"/>
            <a:chOff x="4683025" y="3020993"/>
            <a:chExt cx="2832300" cy="2346638"/>
          </a:xfrm>
        </p:grpSpPr>
        <p:sp>
          <p:nvSpPr>
            <p:cNvPr id="8" name="Rectangle 7" descr="Checkmark">
              <a:extLst>
                <a:ext uri="{FF2B5EF4-FFF2-40B4-BE49-F238E27FC236}">
                  <a16:creationId xmlns:a16="http://schemas.microsoft.com/office/drawing/2014/main" id="{CDE849CD-FD98-426E-8377-5FFA4189575B}"/>
                </a:ext>
              </a:extLst>
            </p:cNvPr>
            <p:cNvSpPr/>
            <p:nvPr/>
          </p:nvSpPr>
          <p:spPr>
            <a:xfrm>
              <a:off x="5461907" y="3020993"/>
              <a:ext cx="1274535" cy="1274535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F7CC8F-E068-484F-95A0-E8E53CD02FCD}"/>
                </a:ext>
              </a:extLst>
            </p:cNvPr>
            <p:cNvSpPr/>
            <p:nvPr/>
          </p:nvSpPr>
          <p:spPr>
            <a:xfrm>
              <a:off x="4683025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/>
                <a:t>$18K for the completion of Phase I and II inspections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16F93C-BB37-4E0B-9BE0-32F944BFE859}"/>
              </a:ext>
            </a:extLst>
          </p:cNvPr>
          <p:cNvGrpSpPr/>
          <p:nvPr/>
        </p:nvGrpSpPr>
        <p:grpSpPr>
          <a:xfrm>
            <a:off x="8010977" y="3020993"/>
            <a:ext cx="2832300" cy="2346638"/>
            <a:chOff x="8010977" y="3020993"/>
            <a:chExt cx="2832300" cy="2346638"/>
          </a:xfrm>
        </p:grpSpPr>
        <p:sp>
          <p:nvSpPr>
            <p:cNvPr id="11" name="Rectangle 10" descr="Money">
              <a:extLst>
                <a:ext uri="{FF2B5EF4-FFF2-40B4-BE49-F238E27FC236}">
                  <a16:creationId xmlns:a16="http://schemas.microsoft.com/office/drawing/2014/main" id="{2D36A706-B196-453F-847F-C014ED0AE9B2}"/>
                </a:ext>
              </a:extLst>
            </p:cNvPr>
            <p:cNvSpPr/>
            <p:nvPr/>
          </p:nvSpPr>
          <p:spPr>
            <a:xfrm>
              <a:off x="8789860" y="3020993"/>
              <a:ext cx="1274535" cy="1274535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F0D90B-383F-4B29-BFA6-9FCC3355C502}"/>
                </a:ext>
              </a:extLst>
            </p:cNvPr>
            <p:cNvSpPr/>
            <p:nvPr/>
          </p:nvSpPr>
          <p:spPr>
            <a:xfrm>
              <a:off x="8010977" y="4647631"/>
              <a:ext cx="2832300" cy="720000"/>
            </a:xfrm>
            <a:custGeom>
              <a:avLst/>
              <a:gdLst>
                <a:gd name="connsiteX0" fmla="*/ 0 w 2832300"/>
                <a:gd name="connsiteY0" fmla="*/ 0 h 720000"/>
                <a:gd name="connsiteX1" fmla="*/ 2832300 w 2832300"/>
                <a:gd name="connsiteY1" fmla="*/ 0 h 720000"/>
                <a:gd name="connsiteX2" fmla="*/ 2832300 w 2832300"/>
                <a:gd name="connsiteY2" fmla="*/ 720000 h 720000"/>
                <a:gd name="connsiteX3" fmla="*/ 0 w 2832300"/>
                <a:gd name="connsiteY3" fmla="*/ 720000 h 720000"/>
                <a:gd name="connsiteX4" fmla="*/ 0 w 28323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300" h="720000">
                  <a:moveTo>
                    <a:pt x="0" y="0"/>
                  </a:moveTo>
                  <a:lnTo>
                    <a:pt x="2832300" y="0"/>
                  </a:lnTo>
                  <a:lnTo>
                    <a:pt x="28323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i="1" kern="1200"/>
                <a:t>Funding Source:  2021 Town of LaFayette ARPA Funding</a:t>
              </a:r>
              <a:endParaRPr lang="en-US" sz="1800" kern="1200"/>
            </a:p>
          </p:txBody>
        </p:sp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CD059881-7AAD-49EF-9A35-0E279520D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6FB6-68DF-427F-9FE3-1C3ED3CB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Confirmed future funding</a:t>
            </a:r>
          </a:p>
        </p:txBody>
      </p:sp>
      <p:pic>
        <p:nvPicPr>
          <p:cNvPr id="36" name="Picture 35" descr="Logo&#10;&#10;Description automatically generated with medium confidence">
            <a:extLst>
              <a:ext uri="{FF2B5EF4-FFF2-40B4-BE49-F238E27FC236}">
                <a16:creationId xmlns:a16="http://schemas.microsoft.com/office/drawing/2014/main" id="{4039F8ED-CFE3-4772-911A-3B3220C24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8268" b="3"/>
          <a:stretch/>
        </p:blipFill>
        <p:spPr>
          <a:xfrm>
            <a:off x="0" y="1530231"/>
            <a:ext cx="4475150" cy="334855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E4DC46-0DEA-49F9-A1C1-52DF533EBA67}"/>
              </a:ext>
            </a:extLst>
          </p:cNvPr>
          <p:cNvSpPr/>
          <p:nvPr/>
        </p:nvSpPr>
        <p:spPr>
          <a:xfrm>
            <a:off x="4970109" y="2123089"/>
            <a:ext cx="6730276" cy="85209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Rectangle 17" descr="User">
            <a:extLst>
              <a:ext uri="{FF2B5EF4-FFF2-40B4-BE49-F238E27FC236}">
                <a16:creationId xmlns:a16="http://schemas.microsoft.com/office/drawing/2014/main" id="{E5C9433B-3C98-4A7A-B40D-1EB1DAD1286D}"/>
              </a:ext>
            </a:extLst>
          </p:cNvPr>
          <p:cNvSpPr/>
          <p:nvPr/>
        </p:nvSpPr>
        <p:spPr>
          <a:xfrm>
            <a:off x="5259397" y="2314809"/>
            <a:ext cx="468649" cy="46864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E4904A-29E0-48D8-9A2C-058783E92263}"/>
              </a:ext>
            </a:extLst>
          </p:cNvPr>
          <p:cNvSpPr/>
          <p:nvPr/>
        </p:nvSpPr>
        <p:spPr>
          <a:xfrm>
            <a:off x="5954273" y="2123089"/>
            <a:ext cx="5746111" cy="852090"/>
          </a:xfrm>
          <a:custGeom>
            <a:avLst/>
            <a:gdLst>
              <a:gd name="connsiteX0" fmla="*/ 0 w 5746111"/>
              <a:gd name="connsiteY0" fmla="*/ 0 h 852090"/>
              <a:gd name="connsiteX1" fmla="*/ 5746111 w 5746111"/>
              <a:gd name="connsiteY1" fmla="*/ 0 h 852090"/>
              <a:gd name="connsiteX2" fmla="*/ 5746111 w 5746111"/>
              <a:gd name="connsiteY2" fmla="*/ 852090 h 852090"/>
              <a:gd name="connsiteX3" fmla="*/ 0 w 5746111"/>
              <a:gd name="connsiteY3" fmla="*/ 852090 h 852090"/>
              <a:gd name="connsiteX4" fmla="*/ 0 w 5746111"/>
              <a:gd name="connsiteY4" fmla="*/ 0 h 8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111" h="852090">
                <a:moveTo>
                  <a:pt x="0" y="0"/>
                </a:moveTo>
                <a:lnTo>
                  <a:pt x="5746111" y="0"/>
                </a:lnTo>
                <a:lnTo>
                  <a:pt x="5746111" y="852090"/>
                </a:lnTo>
                <a:lnTo>
                  <a:pt x="0" y="8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180" tIns="90180" rIns="90180" bIns="90180" numCol="1" spcCol="1270" anchor="ctr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$500K:  Onondaga ARPA Grant:  in progress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FA44E2-56EB-4C05-9619-692D3F4C2F3B}"/>
              </a:ext>
            </a:extLst>
          </p:cNvPr>
          <p:cNvSpPr/>
          <p:nvPr/>
        </p:nvSpPr>
        <p:spPr>
          <a:xfrm>
            <a:off x="4970109" y="3188202"/>
            <a:ext cx="6730276" cy="85209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" name="Rectangle 20" descr="Factory">
            <a:extLst>
              <a:ext uri="{FF2B5EF4-FFF2-40B4-BE49-F238E27FC236}">
                <a16:creationId xmlns:a16="http://schemas.microsoft.com/office/drawing/2014/main" id="{3AEF70E7-3541-4387-8135-3AFFA074B667}"/>
              </a:ext>
            </a:extLst>
          </p:cNvPr>
          <p:cNvSpPr/>
          <p:nvPr/>
        </p:nvSpPr>
        <p:spPr>
          <a:xfrm>
            <a:off x="5227866" y="3379922"/>
            <a:ext cx="468649" cy="46864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F595F8B-8891-4FF4-A0CE-4D2479021D0B}"/>
              </a:ext>
            </a:extLst>
          </p:cNvPr>
          <p:cNvSpPr/>
          <p:nvPr/>
        </p:nvSpPr>
        <p:spPr>
          <a:xfrm>
            <a:off x="5954273" y="3188202"/>
            <a:ext cx="5746111" cy="852090"/>
          </a:xfrm>
          <a:custGeom>
            <a:avLst/>
            <a:gdLst>
              <a:gd name="connsiteX0" fmla="*/ 0 w 5746111"/>
              <a:gd name="connsiteY0" fmla="*/ 0 h 852090"/>
              <a:gd name="connsiteX1" fmla="*/ 5746111 w 5746111"/>
              <a:gd name="connsiteY1" fmla="*/ 0 h 852090"/>
              <a:gd name="connsiteX2" fmla="*/ 5746111 w 5746111"/>
              <a:gd name="connsiteY2" fmla="*/ 852090 h 852090"/>
              <a:gd name="connsiteX3" fmla="*/ 0 w 5746111"/>
              <a:gd name="connsiteY3" fmla="*/ 852090 h 852090"/>
              <a:gd name="connsiteX4" fmla="*/ 0 w 5746111"/>
              <a:gd name="connsiteY4" fmla="*/ 0 h 8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111" h="852090">
                <a:moveTo>
                  <a:pt x="0" y="0"/>
                </a:moveTo>
                <a:lnTo>
                  <a:pt x="5746111" y="0"/>
                </a:lnTo>
                <a:lnTo>
                  <a:pt x="5746111" y="852090"/>
                </a:lnTo>
                <a:lnTo>
                  <a:pt x="0" y="8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180" tIns="90180" rIns="90180" bIns="90180" numCol="1" spcCol="1270" anchor="ctr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Current project obligation: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59D864-E089-4EED-84E4-44DDC68C9B6F}"/>
              </a:ext>
            </a:extLst>
          </p:cNvPr>
          <p:cNvSpPr/>
          <p:nvPr/>
        </p:nvSpPr>
        <p:spPr>
          <a:xfrm>
            <a:off x="4970109" y="4253315"/>
            <a:ext cx="6730276" cy="85209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" name="Rectangle 23" descr="Checkmark">
            <a:extLst>
              <a:ext uri="{FF2B5EF4-FFF2-40B4-BE49-F238E27FC236}">
                <a16:creationId xmlns:a16="http://schemas.microsoft.com/office/drawing/2014/main" id="{4C112AFC-55F7-4F9A-8E57-74AE86ED0CA4}"/>
              </a:ext>
            </a:extLst>
          </p:cNvPr>
          <p:cNvSpPr/>
          <p:nvPr/>
        </p:nvSpPr>
        <p:spPr>
          <a:xfrm>
            <a:off x="5227866" y="4445035"/>
            <a:ext cx="468649" cy="468649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01283A0-D5DF-43F8-9112-9849147BE730}"/>
              </a:ext>
            </a:extLst>
          </p:cNvPr>
          <p:cNvSpPr/>
          <p:nvPr/>
        </p:nvSpPr>
        <p:spPr>
          <a:xfrm>
            <a:off x="5954273" y="4253315"/>
            <a:ext cx="5746111" cy="852090"/>
          </a:xfrm>
          <a:custGeom>
            <a:avLst/>
            <a:gdLst>
              <a:gd name="connsiteX0" fmla="*/ 0 w 5746111"/>
              <a:gd name="connsiteY0" fmla="*/ 0 h 852090"/>
              <a:gd name="connsiteX1" fmla="*/ 5746111 w 5746111"/>
              <a:gd name="connsiteY1" fmla="*/ 0 h 852090"/>
              <a:gd name="connsiteX2" fmla="*/ 5746111 w 5746111"/>
              <a:gd name="connsiteY2" fmla="*/ 852090 h 852090"/>
              <a:gd name="connsiteX3" fmla="*/ 0 w 5746111"/>
              <a:gd name="connsiteY3" fmla="*/ 852090 h 852090"/>
              <a:gd name="connsiteX4" fmla="*/ 0 w 5746111"/>
              <a:gd name="connsiteY4" fmla="*/ 0 h 8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111" h="852090">
                <a:moveTo>
                  <a:pt x="0" y="0"/>
                </a:moveTo>
                <a:lnTo>
                  <a:pt x="5746111" y="0"/>
                </a:lnTo>
                <a:lnTo>
                  <a:pt x="5746111" y="852090"/>
                </a:lnTo>
                <a:lnTo>
                  <a:pt x="0" y="8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180" tIns="90180" rIns="90180" bIns="90180" numCol="1" spcCol="1270" anchor="ctr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$50k for site remediation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AF7F0B-C0FA-472C-87C0-1A476F3353AB}"/>
              </a:ext>
            </a:extLst>
          </p:cNvPr>
          <p:cNvSpPr/>
          <p:nvPr/>
        </p:nvSpPr>
        <p:spPr>
          <a:xfrm>
            <a:off x="4970109" y="5318428"/>
            <a:ext cx="6730276" cy="85209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" name="Rectangle 26" descr="Tools">
            <a:extLst>
              <a:ext uri="{FF2B5EF4-FFF2-40B4-BE49-F238E27FC236}">
                <a16:creationId xmlns:a16="http://schemas.microsoft.com/office/drawing/2014/main" id="{324A75D5-E2F9-40B1-B4F9-98D66B0937C2}"/>
              </a:ext>
            </a:extLst>
          </p:cNvPr>
          <p:cNvSpPr/>
          <p:nvPr/>
        </p:nvSpPr>
        <p:spPr>
          <a:xfrm>
            <a:off x="5227866" y="5510148"/>
            <a:ext cx="468649" cy="468649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1929515-DE1A-409A-BA48-EFD65931D861}"/>
              </a:ext>
            </a:extLst>
          </p:cNvPr>
          <p:cNvSpPr/>
          <p:nvPr/>
        </p:nvSpPr>
        <p:spPr>
          <a:xfrm>
            <a:off x="5954273" y="5318428"/>
            <a:ext cx="5746111" cy="852090"/>
          </a:xfrm>
          <a:custGeom>
            <a:avLst/>
            <a:gdLst>
              <a:gd name="connsiteX0" fmla="*/ 0 w 5746111"/>
              <a:gd name="connsiteY0" fmla="*/ 0 h 852090"/>
              <a:gd name="connsiteX1" fmla="*/ 5746111 w 5746111"/>
              <a:gd name="connsiteY1" fmla="*/ 0 h 852090"/>
              <a:gd name="connsiteX2" fmla="*/ 5746111 w 5746111"/>
              <a:gd name="connsiteY2" fmla="*/ 852090 h 852090"/>
              <a:gd name="connsiteX3" fmla="*/ 0 w 5746111"/>
              <a:gd name="connsiteY3" fmla="*/ 852090 h 852090"/>
              <a:gd name="connsiteX4" fmla="*/ 0 w 5746111"/>
              <a:gd name="connsiteY4" fmla="*/ 0 h 8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111" h="852090">
                <a:moveTo>
                  <a:pt x="0" y="0"/>
                </a:moveTo>
                <a:lnTo>
                  <a:pt x="5746111" y="0"/>
                </a:lnTo>
                <a:lnTo>
                  <a:pt x="5746111" y="852090"/>
                </a:lnTo>
                <a:lnTo>
                  <a:pt x="0" y="8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180" tIns="90180" rIns="90180" bIns="90180" numCol="1" spcCol="1270" anchor="ctr" anchorCtr="0">
            <a:noAutofit/>
          </a:bodyPr>
          <a:lstStyle/>
          <a:p>
            <a:pPr marL="0" lvl="0" indent="0" algn="l" defTabSz="9779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Consulting Services and Engineering Services:  TBD</a:t>
            </a:r>
          </a:p>
        </p:txBody>
      </p:sp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7A41CF4F-AE5B-42C8-906E-ACBA6C88F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978" y="6130809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BA541-3092-4BAF-A1DF-A8BEE875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n-US" sz="6000" dirty="0"/>
              <a:t>Initial crossroads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E7A1-E758-443D-BBDF-3D942383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To rehabilitate the LaFayette Hotel as a Public Parcel to:</a:t>
            </a:r>
          </a:p>
          <a:p>
            <a:pPr lvl="1"/>
            <a:r>
              <a:rPr lang="en-US" dirty="0"/>
              <a:t>Make the site a destination</a:t>
            </a:r>
          </a:p>
          <a:p>
            <a:pPr lvl="1"/>
            <a:r>
              <a:rPr lang="en-US" dirty="0"/>
              <a:t>Encourage public and private use</a:t>
            </a:r>
          </a:p>
          <a:p>
            <a:pPr lvl="1"/>
            <a:r>
              <a:rPr lang="en-US" dirty="0"/>
              <a:t>Seek a partner(s) with a similar vision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B8E6156C-2A1E-4560-ABB1-89EB339EA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0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6B49A-2F6E-4AC6-8117-5FA4B12C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A destination</a:t>
            </a:r>
          </a:p>
        </p:txBody>
      </p:sp>
      <p:pic>
        <p:nvPicPr>
          <p:cNvPr id="59" name="Picture 15" descr="Pins in a map">
            <a:extLst>
              <a:ext uri="{FF2B5EF4-FFF2-40B4-BE49-F238E27FC236}">
                <a16:creationId xmlns:a16="http://schemas.microsoft.com/office/drawing/2014/main" id="{10C330B2-DD57-429B-BEE8-DACEB47C9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22" r="17447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60" name="Freeform: Shape 21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80E18AAD-24BA-4D69-B2A9-C3230F723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 Crossroads “Stop &amp; Visit”:  Historical Route 20 Association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Business Incubators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Non-profit Seasonal Space:  food, agritourism business start-ups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Appealing store fronts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Comfortable public spaces</a:t>
            </a:r>
          </a:p>
        </p:txBody>
      </p:sp>
      <p:grpSp>
        <p:nvGrpSpPr>
          <p:cNvPr id="62" name="Group 2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3" name="Oval 2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8" name="Picture 47" descr="Logo&#10;&#10;Description automatically generated with medium confidence">
            <a:extLst>
              <a:ext uri="{FF2B5EF4-FFF2-40B4-BE49-F238E27FC236}">
                <a16:creationId xmlns:a16="http://schemas.microsoft.com/office/drawing/2014/main" id="{86DFBE0F-B903-4F60-934B-5A91B2E61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24" y="6099915"/>
            <a:ext cx="1128599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162</TotalTime>
  <Words>373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Wood Type</vt:lpstr>
      <vt:lpstr>HAMLET REVITALIZATION</vt:lpstr>
      <vt:lpstr>PowerPoint Presentation</vt:lpstr>
      <vt:lpstr>LaFayette Hotel &amp; “Millette” parcel status</vt:lpstr>
      <vt:lpstr>constraints</vt:lpstr>
      <vt:lpstr>PowerPoint Presentation</vt:lpstr>
      <vt:lpstr>Current town investment</vt:lpstr>
      <vt:lpstr>Confirmed future funding</vt:lpstr>
      <vt:lpstr>Initial crossroads focus</vt:lpstr>
      <vt:lpstr>A destination</vt:lpstr>
      <vt:lpstr>Public and private use</vt:lpstr>
      <vt:lpstr>Partners with “our” vision</vt:lpstr>
      <vt:lpstr>Determine the course</vt:lpstr>
      <vt:lpstr>We all have skin in the game!</vt:lpstr>
      <vt:lpstr>PowerPoint Presentation</vt:lpstr>
      <vt:lpstr>Determine the course</vt:lpstr>
      <vt:lpstr>Let’s go to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HAMLET REVITALIZATION</dc:title>
  <dc:creator>Susan Marzo</dc:creator>
  <cp:lastModifiedBy>Susan Marzo</cp:lastModifiedBy>
  <cp:revision>7</cp:revision>
  <dcterms:created xsi:type="dcterms:W3CDTF">2022-03-03T20:09:35Z</dcterms:created>
  <dcterms:modified xsi:type="dcterms:W3CDTF">2022-03-13T15:20:07Z</dcterms:modified>
</cp:coreProperties>
</file>